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61" r:id="rId5"/>
    <p:sldId id="263" r:id="rId6"/>
    <p:sldId id="260" r:id="rId7"/>
    <p:sldId id="264" r:id="rId8"/>
    <p:sldId id="265" r:id="rId9"/>
    <p:sldId id="266" r:id="rId10"/>
    <p:sldId id="267" r:id="rId11"/>
    <p:sldId id="268" r:id="rId12"/>
    <p:sldId id="281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6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026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pos="385">
          <p15:clr>
            <a:srgbClr val="A4A3A4"/>
          </p15:clr>
        </p15:guide>
        <p15:guide id="6" pos="53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E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88905" autoAdjust="0"/>
  </p:normalViewPr>
  <p:slideViewPr>
    <p:cSldViewPr showGuides="1">
      <p:cViewPr>
        <p:scale>
          <a:sx n="100" d="100"/>
          <a:sy n="100" d="100"/>
        </p:scale>
        <p:origin x="418" y="-571"/>
      </p:cViewPr>
      <p:guideLst>
        <p:guide orient="horz" pos="4320"/>
        <p:guide pos="2880"/>
        <p:guide orient="horz" pos="1026"/>
        <p:guide orient="horz" pos="3861"/>
        <p:guide pos="385"/>
        <p:guide pos="5375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Archi Clashes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Sheet1!$H$4:$H$15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Sheet1!$I$4:$I$15</c:f>
              <c:numCache>
                <c:formatCode>General</c:formatCode>
                <c:ptCount val="12"/>
                <c:pt idx="0">
                  <c:v>200</c:v>
                </c:pt>
                <c:pt idx="1">
                  <c:v>225</c:v>
                </c:pt>
                <c:pt idx="2">
                  <c:v>350</c:v>
                </c:pt>
                <c:pt idx="3">
                  <c:v>250</c:v>
                </c:pt>
                <c:pt idx="4">
                  <c:v>200</c:v>
                </c:pt>
                <c:pt idx="5">
                  <c:v>150</c:v>
                </c:pt>
                <c:pt idx="6">
                  <c:v>125</c:v>
                </c:pt>
                <c:pt idx="7">
                  <c:v>200</c:v>
                </c:pt>
                <c:pt idx="8">
                  <c:v>110</c:v>
                </c:pt>
                <c:pt idx="9">
                  <c:v>140</c:v>
                </c:pt>
                <c:pt idx="10">
                  <c:v>140</c:v>
                </c:pt>
                <c:pt idx="11">
                  <c:v>190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5551480"/>
        <c:axId val="225549912"/>
      </c:lineChart>
      <c:catAx>
        <c:axId val="225551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5549912"/>
        <c:crosses val="autoZero"/>
        <c:auto val="1"/>
        <c:lblAlgn val="ctr"/>
        <c:lblOffset val="100"/>
        <c:noMultiLvlLbl val="0"/>
      </c:catAx>
      <c:valAx>
        <c:axId val="225549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5551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Slab Clashes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Sheet1!$H$27:$H$38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Sheet1!$I$27:$I$38</c:f>
              <c:numCache>
                <c:formatCode>General</c:formatCode>
                <c:ptCount val="12"/>
                <c:pt idx="0">
                  <c:v>150</c:v>
                </c:pt>
                <c:pt idx="1">
                  <c:v>150</c:v>
                </c:pt>
                <c:pt idx="2">
                  <c:v>350</c:v>
                </c:pt>
                <c:pt idx="3">
                  <c:v>190</c:v>
                </c:pt>
                <c:pt idx="4">
                  <c:v>50</c:v>
                </c:pt>
                <c:pt idx="5">
                  <c:v>75</c:v>
                </c:pt>
                <c:pt idx="6">
                  <c:v>100</c:v>
                </c:pt>
                <c:pt idx="7">
                  <c:v>190</c:v>
                </c:pt>
                <c:pt idx="8">
                  <c:v>150</c:v>
                </c:pt>
                <c:pt idx="9">
                  <c:v>100</c:v>
                </c:pt>
                <c:pt idx="10">
                  <c:v>100</c:v>
                </c:pt>
                <c:pt idx="11">
                  <c:v>40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6050056"/>
        <c:axId val="206050448"/>
      </c:lineChart>
      <c:catAx>
        <c:axId val="206050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050448"/>
        <c:crosses val="autoZero"/>
        <c:auto val="1"/>
        <c:lblAlgn val="ctr"/>
        <c:lblOffset val="100"/>
        <c:noMultiLvlLbl val="0"/>
      </c:catAx>
      <c:valAx>
        <c:axId val="206050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050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Slab Vs Wall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Sheet1!$C$26:$C$37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Sheet1!$D$26:$D$37</c:f>
              <c:numCache>
                <c:formatCode>General</c:formatCode>
                <c:ptCount val="12"/>
                <c:pt idx="0">
                  <c:v>50</c:v>
                </c:pt>
                <c:pt idx="1">
                  <c:v>150</c:v>
                </c:pt>
                <c:pt idx="2">
                  <c:v>350</c:v>
                </c:pt>
                <c:pt idx="3">
                  <c:v>220</c:v>
                </c:pt>
                <c:pt idx="4">
                  <c:v>25</c:v>
                </c:pt>
                <c:pt idx="5">
                  <c:v>25</c:v>
                </c:pt>
                <c:pt idx="6">
                  <c:v>40</c:v>
                </c:pt>
                <c:pt idx="7">
                  <c:v>120</c:v>
                </c:pt>
                <c:pt idx="8">
                  <c:v>120</c:v>
                </c:pt>
                <c:pt idx="9">
                  <c:v>75</c:v>
                </c:pt>
                <c:pt idx="10">
                  <c:v>100</c:v>
                </c:pt>
                <c:pt idx="11">
                  <c:v>40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6052016"/>
        <c:axId val="206052800"/>
      </c:lineChart>
      <c:catAx>
        <c:axId val="206052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052800"/>
        <c:crosses val="autoZero"/>
        <c:auto val="1"/>
        <c:lblAlgn val="ctr"/>
        <c:lblOffset val="100"/>
        <c:noMultiLvlLbl val="0"/>
      </c:catAx>
      <c:valAx>
        <c:axId val="206052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052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37232-069A-4257-AC75-C471A31C9D70}" type="datetimeFigureOut">
              <a:rPr lang="en-GB" smtClean="0"/>
              <a:t>22/02/2019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2D012-29D7-4884-B87F-2953887AC1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894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Blank presentation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9C64-9167-460B-A890-97ECE3405DCA}" type="datetime4">
              <a:rPr lang="en-GB" smtClean="0"/>
              <a:t>22 February 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To update footer go to; Insert Tab &gt; Header &amp; Footer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2AE7C-385F-410A-8EBB-2100335287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99937" y="1556792"/>
            <a:ext cx="7932876" cy="4464496"/>
          </a:xfrm>
        </p:spPr>
        <p:txBody>
          <a:bodyPr/>
          <a:lstStyle/>
          <a:p>
            <a:pPr lvl="0"/>
            <a:r>
              <a:rPr lang="en-US" dirty="0" smtClean="0"/>
              <a:t>Click on the TURNTOWN ribbon tab and click the New dropdown to see a list of available PowerPoint presentations</a:t>
            </a:r>
          </a:p>
        </p:txBody>
      </p:sp>
    </p:spTree>
    <p:extLst>
      <p:ext uri="{BB962C8B-B14F-4D97-AF65-F5344CB8AC3E}">
        <p14:creationId xmlns:p14="http://schemas.microsoft.com/office/powerpoint/2010/main" val="350353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188" y="267286"/>
            <a:ext cx="7921625" cy="92846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188" y="1619250"/>
            <a:ext cx="7921625" cy="4519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719371"/>
            <a:ext cx="2133600" cy="1385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en-GB" sz="5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CB59C64-9167-460B-A890-97ECE3405DCA}" type="datetime4">
              <a:rPr lang="en-GB" smtClean="0"/>
              <a:t>22 February 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63888" y="6260122"/>
            <a:ext cx="4623081" cy="248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To update footer go to; Insert Tab &gt; Header &amp; Footer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7398" y="6260122"/>
            <a:ext cx="345416" cy="24672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2AE7C-385F-410A-8EBB-21003352878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11188" y="1363470"/>
            <a:ext cx="7921625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611188" y="6202263"/>
            <a:ext cx="7912800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611188" y="6260122"/>
            <a:ext cx="2448644" cy="2484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700" b="1" dirty="0" smtClean="0">
                <a:solidFill>
                  <a:schemeClr val="accent2"/>
                </a:solidFill>
              </a:rPr>
              <a:t>Turner &amp; Townsend</a:t>
            </a:r>
            <a:endParaRPr lang="en-GB" sz="7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106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400"/>
        </a:spcAft>
        <a:buFont typeface="Arial" panose="020B0604020202020204" pitchFamily="34" charset="0"/>
        <a:buNone/>
        <a:defRPr sz="1600" b="1" kern="1200" baseline="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spcAft>
          <a:spcPts val="1400"/>
        </a:spcAft>
        <a:buFont typeface="Arial" panose="020B0604020202020204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271463" indent="-271463" algn="l" defTabSz="914400" rtl="0" eaLnBrk="1" latinLnBrk="0" hangingPunct="1">
        <a:spcBef>
          <a:spcPts val="0"/>
        </a:spcBef>
        <a:spcAft>
          <a:spcPts val="1000"/>
        </a:spcAft>
        <a:buClr>
          <a:schemeClr val="accent2"/>
        </a:buClr>
        <a:buSzPct val="100000"/>
        <a:buFont typeface="Arial" panose="020B0604020202020204" pitchFamily="34" charset="0"/>
        <a:buChar char="■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538163" indent="-268288" algn="l" defTabSz="914400" rtl="0" eaLnBrk="1" latinLnBrk="0" hangingPunct="1">
        <a:spcBef>
          <a:spcPts val="0"/>
        </a:spcBef>
        <a:spcAft>
          <a:spcPts val="1000"/>
        </a:spcAft>
        <a:buClr>
          <a:schemeClr val="accent2"/>
        </a:buClr>
        <a:buSzPct val="100000"/>
        <a:buFont typeface="Arial" panose="020B0604020202020204" pitchFamily="34" charset="0"/>
        <a:buChar char="■"/>
        <a:defRPr sz="1300" kern="1200">
          <a:solidFill>
            <a:schemeClr val="tx2"/>
          </a:solidFill>
          <a:latin typeface="+mn-lt"/>
          <a:ea typeface="+mn-ea"/>
          <a:cs typeface="+mn-cs"/>
        </a:defRPr>
      </a:lvl4pPr>
      <a:lvl5pPr marL="808038" indent="-269875" algn="l" defTabSz="914400" rtl="0" eaLnBrk="1" latinLnBrk="0" hangingPunct="1">
        <a:spcBef>
          <a:spcPts val="0"/>
        </a:spcBef>
        <a:spcAft>
          <a:spcPts val="1000"/>
        </a:spcAft>
        <a:buClr>
          <a:schemeClr val="accent2"/>
        </a:buClr>
        <a:buSzPct val="100000"/>
        <a:buFont typeface="Arial" panose="020B0604020202020204" pitchFamily="34" charset="0"/>
        <a:buChar char="■"/>
        <a:tabLst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385" userDrawn="1">
          <p15:clr>
            <a:srgbClr val="F26B43"/>
          </p15:clr>
        </p15:guide>
        <p15:guide id="4" pos="5375" userDrawn="1">
          <p15:clr>
            <a:srgbClr val="F26B43"/>
          </p15:clr>
        </p15:guide>
        <p15:guide id="5" orient="horz" pos="38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Solibri Rulesets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To update footer go to; Insert Tab &gt; Header &amp; Footer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2AE7C-385F-410A-8EBB-210033528786}" type="slidenum">
              <a:rPr lang="en-GB" smtClean="0"/>
              <a:pPr/>
              <a:t>1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82596"/>
          <a:stretch/>
        </p:blipFill>
        <p:spPr>
          <a:xfrm>
            <a:off x="1230080" y="1595682"/>
            <a:ext cx="1152128" cy="1362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7404" r="64104"/>
          <a:stretch/>
        </p:blipFill>
        <p:spPr>
          <a:xfrm>
            <a:off x="2400682" y="1595682"/>
            <a:ext cx="1224137" cy="1362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48949" r="43437"/>
          <a:stretch/>
        </p:blipFill>
        <p:spPr>
          <a:xfrm>
            <a:off x="4450099" y="1628800"/>
            <a:ext cx="504056" cy="13620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35407" r="51051"/>
          <a:stretch/>
        </p:blipFill>
        <p:spPr>
          <a:xfrm>
            <a:off x="3534335" y="1610581"/>
            <a:ext cx="896461" cy="1362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55476" r="27120"/>
          <a:stretch/>
        </p:blipFill>
        <p:spPr>
          <a:xfrm>
            <a:off x="4860032" y="1628800"/>
            <a:ext cx="1152129" cy="13620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72880" r="9716"/>
          <a:stretch/>
        </p:blipFill>
        <p:spPr>
          <a:xfrm>
            <a:off x="6031982" y="1646458"/>
            <a:ext cx="1152128" cy="1362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89378"/>
          <a:stretch/>
        </p:blipFill>
        <p:spPr>
          <a:xfrm>
            <a:off x="7124443" y="1646458"/>
            <a:ext cx="703188" cy="13620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3068960"/>
            <a:ext cx="4816971" cy="263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23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Solibri Rulesets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To update footer go to; Insert Tab &gt; Header &amp; Footer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2AE7C-385F-410A-8EBB-210033528786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30802" y="4276007"/>
            <a:ext cx="3672408" cy="542541"/>
          </a:xfrm>
          <a:prstGeom prst="rect">
            <a:avLst/>
          </a:prstGeom>
        </p:spPr>
      </p:pic>
      <p:sp>
        <p:nvSpPr>
          <p:cNvPr id="17" name="Text Placeholder 4"/>
          <p:cNvSpPr txBox="1">
            <a:spLocks/>
          </p:cNvSpPr>
          <p:nvPr/>
        </p:nvSpPr>
        <p:spPr>
          <a:xfrm>
            <a:off x="572552" y="1581739"/>
            <a:ext cx="8177121" cy="67539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1463" indent="-2714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268288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8038" indent="-2698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 smtClean="0"/>
              <a:t>Ive</a:t>
            </a:r>
            <a:r>
              <a:rPr lang="en-GB" dirty="0" smtClean="0"/>
              <a:t> done this for every clash check that could ever be…….</a:t>
            </a:r>
          </a:p>
          <a:p>
            <a:endParaRPr lang="en-GB" dirty="0" smtClean="0"/>
          </a:p>
        </p:txBody>
      </p:sp>
      <p:sp>
        <p:nvSpPr>
          <p:cNvPr id="12" name="Text Placeholder 4"/>
          <p:cNvSpPr txBox="1">
            <a:spLocks/>
          </p:cNvSpPr>
          <p:nvPr/>
        </p:nvSpPr>
        <p:spPr>
          <a:xfrm>
            <a:off x="611188" y="3208402"/>
            <a:ext cx="1755785" cy="28803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1463" indent="-2714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268288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8038" indent="-2698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Archi Vs Archi</a:t>
            </a:r>
          </a:p>
        </p:txBody>
      </p:sp>
      <p:sp>
        <p:nvSpPr>
          <p:cNvPr id="13" name="Text Placeholder 4"/>
          <p:cNvSpPr txBox="1">
            <a:spLocks/>
          </p:cNvSpPr>
          <p:nvPr/>
        </p:nvSpPr>
        <p:spPr>
          <a:xfrm>
            <a:off x="611188" y="3496434"/>
            <a:ext cx="2763897" cy="28803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1463" indent="-2714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268288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8038" indent="-2698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Structural Vs Structural</a:t>
            </a:r>
          </a:p>
        </p:txBody>
      </p:sp>
      <p:sp>
        <p:nvSpPr>
          <p:cNvPr id="15" name="Text Placeholder 4"/>
          <p:cNvSpPr txBox="1">
            <a:spLocks/>
          </p:cNvSpPr>
          <p:nvPr/>
        </p:nvSpPr>
        <p:spPr>
          <a:xfrm>
            <a:off x="607540" y="3784466"/>
            <a:ext cx="1471401" cy="28803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1463" indent="-2714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268288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8038" indent="-2698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MEP Vs MEP</a:t>
            </a:r>
          </a:p>
        </p:txBody>
      </p:sp>
      <p:sp>
        <p:nvSpPr>
          <p:cNvPr id="16" name="Text Placeholder 4"/>
          <p:cNvSpPr txBox="1">
            <a:spLocks/>
          </p:cNvSpPr>
          <p:nvPr/>
        </p:nvSpPr>
        <p:spPr>
          <a:xfrm>
            <a:off x="607540" y="4072498"/>
            <a:ext cx="2911562" cy="28803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1463" indent="-2714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268288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8038" indent="-2698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Landscape Vs Landscape</a:t>
            </a:r>
          </a:p>
        </p:txBody>
      </p:sp>
      <p:sp>
        <p:nvSpPr>
          <p:cNvPr id="18" name="Text Placeholder 4"/>
          <p:cNvSpPr txBox="1">
            <a:spLocks/>
          </p:cNvSpPr>
          <p:nvPr/>
        </p:nvSpPr>
        <p:spPr>
          <a:xfrm>
            <a:off x="5364087" y="2613490"/>
            <a:ext cx="2088232" cy="408844"/>
          </a:xfrm>
          <a:prstGeom prst="rect">
            <a:avLst/>
          </a:prstGeom>
        </p:spPr>
        <p:txBody>
          <a:bodyPr vert="horz" lIns="0" tIns="0" rIns="0" bIns="0" rtlCol="0">
            <a:normAutofit fontScale="92500"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1463" indent="-2714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268288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8038" indent="-2698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Archi Vs Structural</a:t>
            </a:r>
          </a:p>
        </p:txBody>
      </p:sp>
      <p:sp>
        <p:nvSpPr>
          <p:cNvPr id="19" name="Text Placeholder 4"/>
          <p:cNvSpPr txBox="1">
            <a:spLocks/>
          </p:cNvSpPr>
          <p:nvPr/>
        </p:nvSpPr>
        <p:spPr>
          <a:xfrm>
            <a:off x="5364087" y="2879722"/>
            <a:ext cx="2088232" cy="40884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1463" indent="-2714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268288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8038" indent="-2698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Archi Vs MEP</a:t>
            </a:r>
          </a:p>
        </p:txBody>
      </p:sp>
      <p:sp>
        <p:nvSpPr>
          <p:cNvPr id="20" name="Text Placeholder 4"/>
          <p:cNvSpPr txBox="1">
            <a:spLocks/>
          </p:cNvSpPr>
          <p:nvPr/>
        </p:nvSpPr>
        <p:spPr>
          <a:xfrm>
            <a:off x="5364087" y="3167754"/>
            <a:ext cx="2088232" cy="408844"/>
          </a:xfrm>
          <a:prstGeom prst="rect">
            <a:avLst/>
          </a:prstGeom>
        </p:spPr>
        <p:txBody>
          <a:bodyPr vert="horz" lIns="0" tIns="0" rIns="0" bIns="0" rtlCol="0">
            <a:normAutofit fontScale="92500"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1463" indent="-2714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268288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8038" indent="-2698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Archi Vs Landscape</a:t>
            </a:r>
          </a:p>
        </p:txBody>
      </p:sp>
      <p:sp>
        <p:nvSpPr>
          <p:cNvPr id="21" name="Text Placeholder 4"/>
          <p:cNvSpPr txBox="1">
            <a:spLocks/>
          </p:cNvSpPr>
          <p:nvPr/>
        </p:nvSpPr>
        <p:spPr>
          <a:xfrm>
            <a:off x="5364088" y="4091908"/>
            <a:ext cx="2763897" cy="28803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1463" indent="-2714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268288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8038" indent="-2698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Structural Vs MEP</a:t>
            </a:r>
          </a:p>
        </p:txBody>
      </p:sp>
      <p:sp>
        <p:nvSpPr>
          <p:cNvPr id="22" name="Text Placeholder 4"/>
          <p:cNvSpPr txBox="1">
            <a:spLocks/>
          </p:cNvSpPr>
          <p:nvPr/>
        </p:nvSpPr>
        <p:spPr>
          <a:xfrm>
            <a:off x="5364087" y="4349931"/>
            <a:ext cx="2763897" cy="288032"/>
          </a:xfrm>
          <a:prstGeom prst="rect">
            <a:avLst/>
          </a:prstGeom>
        </p:spPr>
        <p:txBody>
          <a:bodyPr vert="horz" lIns="0" tIns="0" rIns="0" bIns="0" rtlCol="0">
            <a:normAutofit fontScale="92500"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1463" indent="-2714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268288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8038" indent="-2698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Structural Vs Landscape</a:t>
            </a:r>
          </a:p>
        </p:txBody>
      </p:sp>
      <p:sp>
        <p:nvSpPr>
          <p:cNvPr id="24" name="Text Placeholder 4"/>
          <p:cNvSpPr txBox="1">
            <a:spLocks/>
          </p:cNvSpPr>
          <p:nvPr/>
        </p:nvSpPr>
        <p:spPr>
          <a:xfrm>
            <a:off x="5364088" y="5497836"/>
            <a:ext cx="2911562" cy="28803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1463" indent="-2714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268288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8038" indent="-2698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Landscape Vs MEP</a:t>
            </a:r>
          </a:p>
        </p:txBody>
      </p:sp>
      <p:sp>
        <p:nvSpPr>
          <p:cNvPr id="25" name="Text Placeholder 4"/>
          <p:cNvSpPr txBox="1">
            <a:spLocks/>
          </p:cNvSpPr>
          <p:nvPr/>
        </p:nvSpPr>
        <p:spPr>
          <a:xfrm>
            <a:off x="572551" y="4662786"/>
            <a:ext cx="8177121" cy="67539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1463" indent="-2714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268288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8038" indent="-2698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There are over 4000 rules for MEP Vs MEP, at least 10,000 rules in total. Time consuming to write them???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34533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5" grpId="0"/>
      <p:bldP spid="15" grpId="1"/>
      <p:bldP spid="16" grpId="0"/>
      <p:bldP spid="16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4" grpId="0"/>
      <p:bldP spid="24" grpId="1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Solibri Rulesets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To update footer go to; Insert Tab &gt; Header &amp; Footer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2AE7C-385F-410A-8EBB-210033528786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17" name="Text Placeholder 4"/>
          <p:cNvSpPr txBox="1">
            <a:spLocks/>
          </p:cNvSpPr>
          <p:nvPr/>
        </p:nvSpPr>
        <p:spPr>
          <a:xfrm>
            <a:off x="572553" y="1581738"/>
            <a:ext cx="2199248" cy="10551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1463" indent="-2714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268288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8038" indent="-2698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It would take months to create 10,000 rules</a:t>
            </a:r>
          </a:p>
          <a:p>
            <a:endParaRPr lang="en-GB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1412775"/>
            <a:ext cx="5979304" cy="4419487"/>
          </a:xfrm>
          <a:prstGeom prst="rect">
            <a:avLst/>
          </a:prstGeom>
        </p:spPr>
      </p:pic>
      <p:sp>
        <p:nvSpPr>
          <p:cNvPr id="23" name="Text Placeholder 4"/>
          <p:cNvSpPr txBox="1">
            <a:spLocks/>
          </p:cNvSpPr>
          <p:nvPr/>
        </p:nvSpPr>
        <p:spPr>
          <a:xfrm>
            <a:off x="572553" y="2567345"/>
            <a:ext cx="2199248" cy="10551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1463" indent="-2714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268288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8038" indent="-2698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26" name="Text Placeholder 4"/>
          <p:cNvSpPr txBox="1">
            <a:spLocks/>
          </p:cNvSpPr>
          <p:nvPr/>
        </p:nvSpPr>
        <p:spPr>
          <a:xfrm>
            <a:off x="611188" y="2852936"/>
            <a:ext cx="2199248" cy="10551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1463" indent="-2714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268288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8038" indent="-2698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I used a mouse recorder to do it for me</a:t>
            </a:r>
          </a:p>
          <a:p>
            <a:endParaRPr lang="en-GB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695" y="3717032"/>
            <a:ext cx="2762088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5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Solibri Rulesets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To update footer go to; Insert Tab &gt; Header &amp; Footer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2AE7C-385F-410A-8EBB-210033528786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17" name="Text Placeholder 4"/>
          <p:cNvSpPr txBox="1">
            <a:spLocks/>
          </p:cNvSpPr>
          <p:nvPr/>
        </p:nvSpPr>
        <p:spPr>
          <a:xfrm>
            <a:off x="572553" y="1581739"/>
            <a:ext cx="2199248" cy="407102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1463" indent="-2714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268288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8038" indent="-2698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Tolerances.</a:t>
            </a:r>
            <a:endParaRPr lang="en-GB" dirty="0" smtClean="0"/>
          </a:p>
          <a:p>
            <a:endParaRPr lang="en-GB" dirty="0" smtClean="0"/>
          </a:p>
        </p:txBody>
      </p:sp>
      <p:sp>
        <p:nvSpPr>
          <p:cNvPr id="23" name="Text Placeholder 4"/>
          <p:cNvSpPr txBox="1">
            <a:spLocks/>
          </p:cNvSpPr>
          <p:nvPr/>
        </p:nvSpPr>
        <p:spPr>
          <a:xfrm>
            <a:off x="572553" y="2567345"/>
            <a:ext cx="2199248" cy="10551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1463" indent="-2714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268288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8038" indent="-2698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572552" y="1962498"/>
            <a:ext cx="7960261" cy="17545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1463" indent="-2714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268288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8038" indent="-2698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Sometimes tolerances need to  be appropriate to the components </a:t>
            </a:r>
            <a:endParaRPr lang="en-GB" dirty="0" smtClean="0"/>
          </a:p>
          <a:p>
            <a:endParaRPr lang="en-GB" dirty="0" smtClean="0"/>
          </a:p>
        </p:txBody>
      </p:sp>
      <p:sp>
        <p:nvSpPr>
          <p:cNvPr id="12" name="Text Placeholder 4"/>
          <p:cNvSpPr txBox="1">
            <a:spLocks/>
          </p:cNvSpPr>
          <p:nvPr/>
        </p:nvSpPr>
        <p:spPr>
          <a:xfrm>
            <a:off x="6516216" y="2432662"/>
            <a:ext cx="2199248" cy="407102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1463" indent="-2714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268288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8038" indent="-2698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These clashes don’t show at 25mm</a:t>
            </a:r>
            <a:endParaRPr lang="en-GB" dirty="0" smtClean="0"/>
          </a:p>
        </p:txBody>
      </p:sp>
      <p:sp>
        <p:nvSpPr>
          <p:cNvPr id="13" name="Text Placeholder 4"/>
          <p:cNvSpPr txBox="1">
            <a:spLocks/>
          </p:cNvSpPr>
          <p:nvPr/>
        </p:nvSpPr>
        <p:spPr>
          <a:xfrm>
            <a:off x="6516470" y="3074846"/>
            <a:ext cx="2199248" cy="407102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1463" indent="-2714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268288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8038" indent="-2698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Adjust to suit.</a:t>
            </a:r>
            <a:endParaRPr lang="en-GB" dirty="0" smtClean="0"/>
          </a:p>
          <a:p>
            <a:endParaRPr lang="en-GB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" y="2369599"/>
            <a:ext cx="5559486" cy="375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4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Solibri Rulesets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To update footer go to; Insert Tab &gt; Header &amp; Footer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2AE7C-385F-410A-8EBB-210033528786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17" name="Text Placeholder 4"/>
          <p:cNvSpPr txBox="1">
            <a:spLocks/>
          </p:cNvSpPr>
          <p:nvPr/>
        </p:nvSpPr>
        <p:spPr>
          <a:xfrm>
            <a:off x="572552" y="1581739"/>
            <a:ext cx="8031895" cy="4791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1463" indent="-2714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268288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8038" indent="-2698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So that’s clashes covered.</a:t>
            </a:r>
          </a:p>
          <a:p>
            <a:endParaRPr lang="en-GB" dirty="0" smtClean="0"/>
          </a:p>
        </p:txBody>
      </p:sp>
      <p:sp>
        <p:nvSpPr>
          <p:cNvPr id="23" name="Text Placeholder 4"/>
          <p:cNvSpPr txBox="1">
            <a:spLocks/>
          </p:cNvSpPr>
          <p:nvPr/>
        </p:nvSpPr>
        <p:spPr>
          <a:xfrm>
            <a:off x="572553" y="2567345"/>
            <a:ext cx="2199248" cy="10551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1463" indent="-2714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268288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8038" indent="-2698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573887" y="1961824"/>
            <a:ext cx="8031895" cy="4791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1463" indent="-2714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268288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8038" indent="-2698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What about non clashes</a:t>
            </a:r>
          </a:p>
          <a:p>
            <a:endParaRPr lang="en-GB" dirty="0" smtClean="0"/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572552" y="2316775"/>
            <a:ext cx="8031895" cy="4791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1463" indent="-2714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268288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8038" indent="-2698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Everything in every building touches something. Nothing floats.</a:t>
            </a:r>
          </a:p>
          <a:p>
            <a:endParaRPr lang="en-GB" dirty="0" smtClean="0"/>
          </a:p>
        </p:txBody>
      </p:sp>
      <p:sp>
        <p:nvSpPr>
          <p:cNvPr id="12" name="Text Placeholder 4"/>
          <p:cNvSpPr txBox="1">
            <a:spLocks/>
          </p:cNvSpPr>
          <p:nvPr/>
        </p:nvSpPr>
        <p:spPr>
          <a:xfrm>
            <a:off x="581053" y="2672073"/>
            <a:ext cx="8031895" cy="4791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1463" indent="-2714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268288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8038" indent="-2698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I have to find the floaters, and graph them.</a:t>
            </a:r>
          </a:p>
          <a:p>
            <a:endParaRPr lang="en-GB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3027024"/>
            <a:ext cx="5400600" cy="3052082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195736" y="3027024"/>
            <a:ext cx="64807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err="1" smtClean="0"/>
          </a:p>
        </p:txBody>
      </p:sp>
      <p:sp>
        <p:nvSpPr>
          <p:cNvPr id="18" name="Oval 17"/>
          <p:cNvSpPr/>
          <p:nvPr/>
        </p:nvSpPr>
        <p:spPr>
          <a:xfrm>
            <a:off x="2987824" y="3980127"/>
            <a:ext cx="648072" cy="8046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err="1" smtClean="0"/>
          </a:p>
        </p:txBody>
      </p:sp>
      <p:sp>
        <p:nvSpPr>
          <p:cNvPr id="19" name="Oval 18"/>
          <p:cNvSpPr/>
          <p:nvPr/>
        </p:nvSpPr>
        <p:spPr>
          <a:xfrm>
            <a:off x="5908340" y="3218449"/>
            <a:ext cx="64807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err="1" smtClean="0"/>
          </a:p>
        </p:txBody>
      </p:sp>
      <p:sp>
        <p:nvSpPr>
          <p:cNvPr id="20" name="Oval 19"/>
          <p:cNvSpPr/>
          <p:nvPr/>
        </p:nvSpPr>
        <p:spPr>
          <a:xfrm>
            <a:off x="1888305" y="4784807"/>
            <a:ext cx="64807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err="1" smtClean="0"/>
          </a:p>
        </p:txBody>
      </p:sp>
    </p:spTree>
    <p:extLst>
      <p:ext uri="{BB962C8B-B14F-4D97-AF65-F5344CB8AC3E}">
        <p14:creationId xmlns:p14="http://schemas.microsoft.com/office/powerpoint/2010/main" val="76622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9" grpId="0" animBg="1"/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Solibri Rulesets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To update footer go to; Insert Tab &gt; Header &amp; Footer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2AE7C-385F-410A-8EBB-210033528786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17" name="Text Placeholder 4"/>
          <p:cNvSpPr txBox="1">
            <a:spLocks/>
          </p:cNvSpPr>
          <p:nvPr/>
        </p:nvSpPr>
        <p:spPr>
          <a:xfrm>
            <a:off x="572552" y="1581739"/>
            <a:ext cx="8031895" cy="4791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1463" indent="-2714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268288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8038" indent="-2698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How do you find things that don’t touch other things</a:t>
            </a:r>
          </a:p>
          <a:p>
            <a:endParaRPr lang="en-GB" dirty="0" smtClean="0"/>
          </a:p>
        </p:txBody>
      </p:sp>
      <p:sp>
        <p:nvSpPr>
          <p:cNvPr id="16" name="Text Placeholder 4"/>
          <p:cNvSpPr txBox="1">
            <a:spLocks/>
          </p:cNvSpPr>
          <p:nvPr/>
        </p:nvSpPr>
        <p:spPr>
          <a:xfrm>
            <a:off x="572552" y="1916832"/>
            <a:ext cx="8031895" cy="4791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1463" indent="-2714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268288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8038" indent="-2698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You need a rule within a rule within a rule. A triple gateway rule</a:t>
            </a:r>
          </a:p>
          <a:p>
            <a:endParaRPr lang="en-GB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903" y="2204864"/>
            <a:ext cx="7756193" cy="385520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5576" y="4005064"/>
            <a:ext cx="4680520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err="1" smtClean="0"/>
          </a:p>
        </p:txBody>
      </p:sp>
    </p:spTree>
    <p:extLst>
      <p:ext uri="{BB962C8B-B14F-4D97-AF65-F5344CB8AC3E}">
        <p14:creationId xmlns:p14="http://schemas.microsoft.com/office/powerpoint/2010/main" val="171984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484784"/>
            <a:ext cx="7355845" cy="4680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Solibri Rulesets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To update footer go to; Insert Tab &gt; Header &amp; Footer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2AE7C-385F-410A-8EBB-210033528786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17" name="Text Placeholder 4"/>
          <p:cNvSpPr txBox="1">
            <a:spLocks/>
          </p:cNvSpPr>
          <p:nvPr/>
        </p:nvSpPr>
        <p:spPr>
          <a:xfrm>
            <a:off x="572553" y="1581739"/>
            <a:ext cx="975112" cy="55111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1463" indent="-2714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268288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8038" indent="-2698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Rule</a:t>
            </a:r>
          </a:p>
          <a:p>
            <a:endParaRPr lang="en-GB" dirty="0" smtClean="0"/>
          </a:p>
        </p:txBody>
      </p:sp>
      <p:sp>
        <p:nvSpPr>
          <p:cNvPr id="7" name="Rectangle 6"/>
          <p:cNvSpPr/>
          <p:nvPr/>
        </p:nvSpPr>
        <p:spPr>
          <a:xfrm>
            <a:off x="1763688" y="3933056"/>
            <a:ext cx="3528392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err="1" smtClean="0"/>
          </a:p>
        </p:txBody>
      </p:sp>
      <p:sp>
        <p:nvSpPr>
          <p:cNvPr id="10" name="Rectangle 9"/>
          <p:cNvSpPr/>
          <p:nvPr/>
        </p:nvSpPr>
        <p:spPr>
          <a:xfrm>
            <a:off x="5375666" y="3929318"/>
            <a:ext cx="3528392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err="1" smtClean="0"/>
          </a:p>
        </p:txBody>
      </p:sp>
      <p:sp>
        <p:nvSpPr>
          <p:cNvPr id="11" name="Rectangle 10"/>
          <p:cNvSpPr/>
          <p:nvPr/>
        </p:nvSpPr>
        <p:spPr>
          <a:xfrm>
            <a:off x="1763688" y="5301208"/>
            <a:ext cx="3528392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err="1" smtClean="0"/>
          </a:p>
        </p:txBody>
      </p:sp>
      <p:sp>
        <p:nvSpPr>
          <p:cNvPr id="12" name="Rectangle 11"/>
          <p:cNvSpPr/>
          <p:nvPr/>
        </p:nvSpPr>
        <p:spPr>
          <a:xfrm>
            <a:off x="2267744" y="2420888"/>
            <a:ext cx="3600400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err="1" smtClean="0"/>
          </a:p>
        </p:txBody>
      </p:sp>
      <p:sp>
        <p:nvSpPr>
          <p:cNvPr id="13" name="Text Placeholder 4"/>
          <p:cNvSpPr txBox="1">
            <a:spLocks/>
          </p:cNvSpPr>
          <p:nvPr/>
        </p:nvSpPr>
        <p:spPr>
          <a:xfrm>
            <a:off x="577707" y="1967562"/>
            <a:ext cx="975112" cy="1389430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1463" indent="-2714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268288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8038" indent="-2698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Find things that don’t clash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86576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12" y="1412776"/>
            <a:ext cx="7530135" cy="49491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Solibri Rulesets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To update footer go to; Insert Tab &gt; Header &amp; Footer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2AE7C-385F-410A-8EBB-210033528786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17" name="Text Placeholder 4"/>
          <p:cNvSpPr txBox="1">
            <a:spLocks/>
          </p:cNvSpPr>
          <p:nvPr/>
        </p:nvSpPr>
        <p:spPr>
          <a:xfrm>
            <a:off x="463393" y="1558742"/>
            <a:ext cx="975112" cy="184726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1463" indent="-2714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268288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8038" indent="-2698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Rule</a:t>
            </a:r>
          </a:p>
          <a:p>
            <a:endParaRPr lang="en-GB" dirty="0" smtClean="0"/>
          </a:p>
        </p:txBody>
      </p:sp>
      <p:sp>
        <p:nvSpPr>
          <p:cNvPr id="7" name="Rectangle 6"/>
          <p:cNvSpPr/>
          <p:nvPr/>
        </p:nvSpPr>
        <p:spPr>
          <a:xfrm>
            <a:off x="1619672" y="3666834"/>
            <a:ext cx="3816424" cy="9863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err="1" smtClean="0"/>
          </a:p>
        </p:txBody>
      </p:sp>
      <p:sp>
        <p:nvSpPr>
          <p:cNvPr id="11" name="Rectangle 10"/>
          <p:cNvSpPr/>
          <p:nvPr/>
        </p:nvSpPr>
        <p:spPr>
          <a:xfrm>
            <a:off x="1619672" y="4870158"/>
            <a:ext cx="3744416" cy="7910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err="1" smtClean="0"/>
          </a:p>
        </p:txBody>
      </p:sp>
      <p:sp>
        <p:nvSpPr>
          <p:cNvPr id="12" name="Rectangle 11"/>
          <p:cNvSpPr/>
          <p:nvPr/>
        </p:nvSpPr>
        <p:spPr>
          <a:xfrm>
            <a:off x="2123728" y="2420888"/>
            <a:ext cx="3744416" cy="647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err="1" smtClean="0"/>
          </a:p>
        </p:txBody>
      </p:sp>
      <p:sp>
        <p:nvSpPr>
          <p:cNvPr id="13" name="Rectangle 12"/>
          <p:cNvSpPr/>
          <p:nvPr/>
        </p:nvSpPr>
        <p:spPr>
          <a:xfrm>
            <a:off x="5436096" y="4870158"/>
            <a:ext cx="3528392" cy="9351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err="1" smtClean="0"/>
          </a:p>
        </p:txBody>
      </p:sp>
      <p:sp>
        <p:nvSpPr>
          <p:cNvPr id="14" name="Text Placeholder 4"/>
          <p:cNvSpPr txBox="1">
            <a:spLocks/>
          </p:cNvSpPr>
          <p:nvPr/>
        </p:nvSpPr>
        <p:spPr>
          <a:xfrm>
            <a:off x="463393" y="1921731"/>
            <a:ext cx="975112" cy="1847261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1463" indent="-2714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268288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8038" indent="-2698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Of the non clashers which ones are not touching perfectly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17499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025338"/>
            <a:ext cx="8511213" cy="2809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Solibri Rulesets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To update footer go to; Insert Tab &gt; Header &amp; Footer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2AE7C-385F-410A-8EBB-210033528786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17" name="Text Placeholder 4"/>
          <p:cNvSpPr txBox="1">
            <a:spLocks/>
          </p:cNvSpPr>
          <p:nvPr/>
        </p:nvSpPr>
        <p:spPr>
          <a:xfrm>
            <a:off x="572552" y="1581738"/>
            <a:ext cx="6159687" cy="184726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1463" indent="-2714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268288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8038" indent="-2698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Rule Show the items</a:t>
            </a:r>
          </a:p>
          <a:p>
            <a:endParaRPr lang="en-GB" dirty="0" smtClean="0"/>
          </a:p>
        </p:txBody>
      </p:sp>
      <p:sp>
        <p:nvSpPr>
          <p:cNvPr id="7" name="Rectangle 6"/>
          <p:cNvSpPr/>
          <p:nvPr/>
        </p:nvSpPr>
        <p:spPr>
          <a:xfrm>
            <a:off x="323528" y="3933056"/>
            <a:ext cx="6552728" cy="7200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err="1" smtClean="0"/>
          </a:p>
        </p:txBody>
      </p:sp>
      <p:sp>
        <p:nvSpPr>
          <p:cNvPr id="12" name="Rectangle 11"/>
          <p:cNvSpPr/>
          <p:nvPr/>
        </p:nvSpPr>
        <p:spPr>
          <a:xfrm>
            <a:off x="323528" y="2420888"/>
            <a:ext cx="3456384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err="1" smtClean="0"/>
          </a:p>
        </p:txBody>
      </p:sp>
      <p:sp>
        <p:nvSpPr>
          <p:cNvPr id="14" name="Text Placeholder 4"/>
          <p:cNvSpPr txBox="1">
            <a:spLocks/>
          </p:cNvSpPr>
          <p:nvPr/>
        </p:nvSpPr>
        <p:spPr>
          <a:xfrm>
            <a:off x="572551" y="5157192"/>
            <a:ext cx="8262190" cy="184726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1463" indent="-2714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268288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8038" indent="-2698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The rule takes hours to check every possible floater, so possibly target the component types you are interested it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5902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Solibri Rulesets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To update footer go to; Insert Tab &gt; Header &amp; Footer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2AE7C-385F-410A-8EBB-210033528786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17" name="Text Placeholder 4"/>
          <p:cNvSpPr txBox="1">
            <a:spLocks/>
          </p:cNvSpPr>
          <p:nvPr/>
        </p:nvSpPr>
        <p:spPr>
          <a:xfrm>
            <a:off x="572552" y="1581739"/>
            <a:ext cx="6159687" cy="407102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1463" indent="-2714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268288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8038" indent="-2698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Clashes and non clashes done.</a:t>
            </a:r>
          </a:p>
          <a:p>
            <a:endParaRPr lang="en-GB" dirty="0" smtClean="0"/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572552" y="1916832"/>
            <a:ext cx="6159687" cy="407102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1463" indent="-2714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268288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8038" indent="-2698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Some basic coordination checks to add……</a:t>
            </a:r>
          </a:p>
          <a:p>
            <a:endParaRPr lang="en-GB" dirty="0" smtClean="0"/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1866375" y="2708920"/>
            <a:ext cx="1583677" cy="407102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1463" indent="-2714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268288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8038" indent="-2698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Door swings. </a:t>
            </a:r>
          </a:p>
          <a:p>
            <a:endParaRPr lang="en-GB" dirty="0" smtClean="0"/>
          </a:p>
        </p:txBody>
      </p:sp>
      <p:sp>
        <p:nvSpPr>
          <p:cNvPr id="13" name="Text Placeholder 4"/>
          <p:cNvSpPr txBox="1">
            <a:spLocks/>
          </p:cNvSpPr>
          <p:nvPr/>
        </p:nvSpPr>
        <p:spPr>
          <a:xfrm>
            <a:off x="1115617" y="3429000"/>
            <a:ext cx="2304256" cy="407102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1463" indent="-2714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268288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8038" indent="-2698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Containment space</a:t>
            </a:r>
          </a:p>
          <a:p>
            <a:endParaRPr lang="en-GB" dirty="0" smtClean="0"/>
          </a:p>
        </p:txBody>
      </p:sp>
      <p:sp>
        <p:nvSpPr>
          <p:cNvPr id="15" name="Text Placeholder 4"/>
          <p:cNvSpPr txBox="1">
            <a:spLocks/>
          </p:cNvSpPr>
          <p:nvPr/>
        </p:nvSpPr>
        <p:spPr>
          <a:xfrm>
            <a:off x="4355976" y="2852936"/>
            <a:ext cx="2304256" cy="407102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1463" indent="-2714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268288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8038" indent="-2698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Lintel clashes</a:t>
            </a:r>
          </a:p>
          <a:p>
            <a:endParaRPr lang="en-GB" dirty="0" smtClean="0"/>
          </a:p>
        </p:txBody>
      </p:sp>
      <p:sp>
        <p:nvSpPr>
          <p:cNvPr id="16" name="Text Placeholder 4"/>
          <p:cNvSpPr txBox="1">
            <a:spLocks/>
          </p:cNvSpPr>
          <p:nvPr/>
        </p:nvSpPr>
        <p:spPr>
          <a:xfrm>
            <a:off x="4499992" y="4437112"/>
            <a:ext cx="2304256" cy="407102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1463" indent="-2714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268288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8038" indent="-2698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18" name="Text Placeholder 4"/>
          <p:cNvSpPr txBox="1">
            <a:spLocks/>
          </p:cNvSpPr>
          <p:nvPr/>
        </p:nvSpPr>
        <p:spPr>
          <a:xfrm>
            <a:off x="4578388" y="4100180"/>
            <a:ext cx="2304256" cy="407102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1463" indent="-2714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268288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8038" indent="-2698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Others</a:t>
            </a:r>
          </a:p>
          <a:p>
            <a:endParaRPr lang="en-GB" dirty="0" smtClean="0"/>
          </a:p>
        </p:txBody>
      </p:sp>
      <p:sp>
        <p:nvSpPr>
          <p:cNvPr id="19" name="Text Placeholder 4"/>
          <p:cNvSpPr txBox="1">
            <a:spLocks/>
          </p:cNvSpPr>
          <p:nvPr/>
        </p:nvSpPr>
        <p:spPr>
          <a:xfrm>
            <a:off x="4932040" y="4988925"/>
            <a:ext cx="2304256" cy="407102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1463" indent="-2714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268288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8038" indent="-2698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Others</a:t>
            </a:r>
          </a:p>
          <a:p>
            <a:endParaRPr lang="en-GB" dirty="0" smtClean="0"/>
          </a:p>
        </p:txBody>
      </p:sp>
      <p:sp>
        <p:nvSpPr>
          <p:cNvPr id="20" name="Text Placeholder 4"/>
          <p:cNvSpPr txBox="1">
            <a:spLocks/>
          </p:cNvSpPr>
          <p:nvPr/>
        </p:nvSpPr>
        <p:spPr>
          <a:xfrm>
            <a:off x="6516216" y="3861599"/>
            <a:ext cx="2304256" cy="407102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1463" indent="-2714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268288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8038" indent="-2698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Others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95389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5" grpId="0"/>
      <p:bldP spid="18" grpId="0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Solibri Rulesets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To update footer go to; Insert Tab &gt; Header &amp; Footer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2AE7C-385F-410A-8EBB-210033528786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17" name="Text Placeholder 4"/>
          <p:cNvSpPr txBox="1">
            <a:spLocks/>
          </p:cNvSpPr>
          <p:nvPr/>
        </p:nvSpPr>
        <p:spPr>
          <a:xfrm>
            <a:off x="572552" y="1581739"/>
            <a:ext cx="6159687" cy="407102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1463" indent="-2714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268288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8038" indent="-2698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Clashes and non clashes done.</a:t>
            </a:r>
          </a:p>
          <a:p>
            <a:endParaRPr lang="en-GB" dirty="0" smtClean="0"/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572552" y="1916832"/>
            <a:ext cx="6159687" cy="407102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1463" indent="-2714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268288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8038" indent="-2698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B</a:t>
            </a:r>
            <a:r>
              <a:rPr lang="en-GB" dirty="0" smtClean="0"/>
              <a:t>asic coordination checks done</a:t>
            </a:r>
          </a:p>
          <a:p>
            <a:endParaRPr lang="en-GB" dirty="0" smtClean="0"/>
          </a:p>
        </p:txBody>
      </p:sp>
      <p:sp>
        <p:nvSpPr>
          <p:cNvPr id="14" name="Text Placeholder 4"/>
          <p:cNvSpPr txBox="1">
            <a:spLocks/>
          </p:cNvSpPr>
          <p:nvPr/>
        </p:nvSpPr>
        <p:spPr>
          <a:xfrm>
            <a:off x="556074" y="2251925"/>
            <a:ext cx="6159687" cy="407102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1463" indent="-2714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268288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8038" indent="-2698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Data checks to do……….</a:t>
            </a:r>
          </a:p>
          <a:p>
            <a:endParaRPr lang="en-GB" dirty="0" smtClean="0"/>
          </a:p>
        </p:txBody>
      </p:sp>
      <p:sp>
        <p:nvSpPr>
          <p:cNvPr id="21" name="Text Placeholder 4"/>
          <p:cNvSpPr txBox="1">
            <a:spLocks/>
          </p:cNvSpPr>
          <p:nvPr/>
        </p:nvSpPr>
        <p:spPr>
          <a:xfrm>
            <a:off x="564313" y="2589198"/>
            <a:ext cx="6159687" cy="407102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1463" indent="-2714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268288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8038" indent="-2698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Predefined Type</a:t>
            </a:r>
          </a:p>
          <a:p>
            <a:endParaRPr lang="en-GB" dirty="0" smtClean="0"/>
          </a:p>
        </p:txBody>
      </p:sp>
      <p:sp>
        <p:nvSpPr>
          <p:cNvPr id="22" name="Text Placeholder 4"/>
          <p:cNvSpPr txBox="1">
            <a:spLocks/>
          </p:cNvSpPr>
          <p:nvPr/>
        </p:nvSpPr>
        <p:spPr>
          <a:xfrm>
            <a:off x="572552" y="2941205"/>
            <a:ext cx="6159687" cy="407102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1463" indent="-2714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268288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8038" indent="-2698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Uniclass</a:t>
            </a:r>
          </a:p>
          <a:p>
            <a:endParaRPr lang="en-GB" dirty="0" smtClean="0"/>
          </a:p>
        </p:txBody>
      </p:sp>
      <p:sp>
        <p:nvSpPr>
          <p:cNvPr id="23" name="Text Placeholder 4"/>
          <p:cNvSpPr txBox="1">
            <a:spLocks/>
          </p:cNvSpPr>
          <p:nvPr/>
        </p:nvSpPr>
        <p:spPr>
          <a:xfrm>
            <a:off x="580791" y="3275301"/>
            <a:ext cx="6159687" cy="407102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1463" indent="-2714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268288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8038" indent="-2698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COBie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30833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21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Solibri Rulesets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To update footer go to; Insert Tab &gt; Header &amp; Footer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2AE7C-385F-410A-8EBB-210033528786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937" y="1556792"/>
            <a:ext cx="7788487" cy="288032"/>
          </a:xfrm>
        </p:spPr>
        <p:txBody>
          <a:bodyPr/>
          <a:lstStyle/>
          <a:p>
            <a:r>
              <a:rPr lang="en-GB" dirty="0" smtClean="0"/>
              <a:t>What do I need to check?</a:t>
            </a:r>
            <a:endParaRPr lang="en-GB" dirty="0"/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599937" y="1852464"/>
            <a:ext cx="7932876" cy="49836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1463" indent="-2714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268288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8038" indent="-2698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I</a:t>
            </a:r>
            <a:r>
              <a:rPr lang="en-GB" dirty="0" smtClean="0"/>
              <a:t> need to check the agreed deliverables from the model, generally coordination and data</a:t>
            </a:r>
            <a:endParaRPr lang="en-GB" dirty="0"/>
          </a:p>
        </p:txBody>
      </p:sp>
      <p:sp>
        <p:nvSpPr>
          <p:cNvPr id="14" name="Text Placeholder 4"/>
          <p:cNvSpPr txBox="1">
            <a:spLocks/>
          </p:cNvSpPr>
          <p:nvPr/>
        </p:nvSpPr>
        <p:spPr>
          <a:xfrm>
            <a:off x="588522" y="4461785"/>
            <a:ext cx="7788487" cy="28803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1463" indent="-2714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268288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8038" indent="-2698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Should I check anything else?</a:t>
            </a:r>
            <a:endParaRPr lang="en-GB" dirty="0"/>
          </a:p>
        </p:txBody>
      </p:sp>
      <p:sp>
        <p:nvSpPr>
          <p:cNvPr id="15" name="Text Placeholder 4"/>
          <p:cNvSpPr txBox="1">
            <a:spLocks/>
          </p:cNvSpPr>
          <p:nvPr/>
        </p:nvSpPr>
        <p:spPr>
          <a:xfrm>
            <a:off x="588522" y="4757457"/>
            <a:ext cx="7788487" cy="28803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1463" indent="-2714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268288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8038" indent="-2698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Nope! </a:t>
            </a:r>
            <a:endParaRPr lang="en-GB" dirty="0"/>
          </a:p>
        </p:txBody>
      </p:sp>
      <p:sp>
        <p:nvSpPr>
          <p:cNvPr id="16" name="Text Placeholder 4"/>
          <p:cNvSpPr txBox="1">
            <a:spLocks/>
          </p:cNvSpPr>
          <p:nvPr/>
        </p:nvSpPr>
        <p:spPr>
          <a:xfrm>
            <a:off x="579684" y="3642113"/>
            <a:ext cx="7788487" cy="28803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1463" indent="-2714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268288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8038" indent="-2698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How should I communicate the results?</a:t>
            </a:r>
            <a:endParaRPr lang="en-GB" dirty="0"/>
          </a:p>
        </p:txBody>
      </p:sp>
      <p:sp>
        <p:nvSpPr>
          <p:cNvPr id="17" name="Text Placeholder 4"/>
          <p:cNvSpPr txBox="1">
            <a:spLocks/>
          </p:cNvSpPr>
          <p:nvPr/>
        </p:nvSpPr>
        <p:spPr>
          <a:xfrm>
            <a:off x="579684" y="3937785"/>
            <a:ext cx="7788487" cy="28803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1463" indent="-2714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268288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8038" indent="-2698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Through open standards such as BCF files</a:t>
            </a:r>
            <a:r>
              <a:rPr lang="en-GB" dirty="0" smtClean="0"/>
              <a:t>. And progress markers.</a:t>
            </a:r>
            <a:endParaRPr lang="en-GB" dirty="0"/>
          </a:p>
        </p:txBody>
      </p:sp>
      <p:sp>
        <p:nvSpPr>
          <p:cNvPr id="18" name="Text Placeholder 4"/>
          <p:cNvSpPr txBox="1">
            <a:spLocks/>
          </p:cNvSpPr>
          <p:nvPr/>
        </p:nvSpPr>
        <p:spPr>
          <a:xfrm>
            <a:off x="586907" y="2615467"/>
            <a:ext cx="7788487" cy="28803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1463" indent="-2714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268288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8038" indent="-2698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When do I check?</a:t>
            </a:r>
            <a:endParaRPr lang="en-GB" dirty="0"/>
          </a:p>
        </p:txBody>
      </p:sp>
      <p:sp>
        <p:nvSpPr>
          <p:cNvPr id="19" name="Text Placeholder 4"/>
          <p:cNvSpPr txBox="1">
            <a:spLocks/>
          </p:cNvSpPr>
          <p:nvPr/>
        </p:nvSpPr>
        <p:spPr>
          <a:xfrm>
            <a:off x="586907" y="2911139"/>
            <a:ext cx="7788487" cy="28803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1463" indent="-2714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268288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8038" indent="-2698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At each model upload.</a:t>
            </a:r>
            <a:endParaRPr lang="en-GB" dirty="0"/>
          </a:p>
        </p:txBody>
      </p:sp>
      <p:sp>
        <p:nvSpPr>
          <p:cNvPr id="20" name="Text Placeholder 4"/>
          <p:cNvSpPr txBox="1">
            <a:spLocks/>
          </p:cNvSpPr>
          <p:nvPr/>
        </p:nvSpPr>
        <p:spPr>
          <a:xfrm>
            <a:off x="611188" y="5592106"/>
            <a:ext cx="7788487" cy="28803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1463" indent="-2714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268288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8038" indent="-2698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How?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543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1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Solibri Rulesets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To update footer go to; Insert Tab &gt; Header &amp; Footer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2AE7C-385F-410A-8EBB-210033528786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17" name="Text Placeholder 4"/>
          <p:cNvSpPr txBox="1">
            <a:spLocks/>
          </p:cNvSpPr>
          <p:nvPr/>
        </p:nvSpPr>
        <p:spPr>
          <a:xfrm>
            <a:off x="572552" y="1581739"/>
            <a:ext cx="8391936" cy="623126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1463" indent="-2714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268288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8038" indent="-2698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Data can be done by checking that components have data from an agreed list</a:t>
            </a:r>
          </a:p>
          <a:p>
            <a:endParaRPr lang="en-GB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2188068"/>
            <a:ext cx="9001000" cy="347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30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Solibri Rulesets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To update footer go to; Insert Tab &gt; Header &amp; Footer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2AE7C-385F-410A-8EBB-210033528786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17" name="Text Placeholder 4"/>
          <p:cNvSpPr txBox="1">
            <a:spLocks/>
          </p:cNvSpPr>
          <p:nvPr/>
        </p:nvSpPr>
        <p:spPr>
          <a:xfrm>
            <a:off x="572552" y="1581738"/>
            <a:ext cx="8391936" cy="119918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1463" indent="-2714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268288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8038" indent="-2698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Plugging this list into Solibri allows me to identify any component with a property not on the list</a:t>
            </a:r>
          </a:p>
          <a:p>
            <a:endParaRPr lang="en-GB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276872"/>
            <a:ext cx="7596336" cy="391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66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Solibri Rulesets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To update footer go to; Insert Tab &gt; Header &amp; Footer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2AE7C-385F-410A-8EBB-210033528786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17" name="Text Placeholder 4"/>
          <p:cNvSpPr txBox="1">
            <a:spLocks/>
          </p:cNvSpPr>
          <p:nvPr/>
        </p:nvSpPr>
        <p:spPr>
          <a:xfrm>
            <a:off x="572552" y="1581738"/>
            <a:ext cx="8391936" cy="119918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1463" indent="-2714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268288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8038" indent="-2698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Same for Uniclass………. For every component. </a:t>
            </a:r>
            <a:r>
              <a:rPr lang="en-GB" i="1" dirty="0" smtClean="0">
                <a:solidFill>
                  <a:srgbClr val="FF0000"/>
                </a:solidFill>
              </a:rPr>
              <a:t>Ongoing</a:t>
            </a:r>
          </a:p>
          <a:p>
            <a:endParaRPr lang="en-GB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988840"/>
            <a:ext cx="6840760" cy="419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13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Solibri Rulesets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To update footer go to; Insert Tab &gt; Header &amp; Footer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2AE7C-385F-410A-8EBB-210033528786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17" name="Text Placeholder 4"/>
          <p:cNvSpPr txBox="1">
            <a:spLocks/>
          </p:cNvSpPr>
          <p:nvPr/>
        </p:nvSpPr>
        <p:spPr>
          <a:xfrm>
            <a:off x="572552" y="1581738"/>
            <a:ext cx="8391936" cy="119918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1463" indent="-2714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268288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8038" indent="-2698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Same for COBie……………</a:t>
            </a:r>
            <a:r>
              <a:rPr lang="en-GB" i="1" dirty="0" smtClean="0">
                <a:solidFill>
                  <a:srgbClr val="FF0000"/>
                </a:solidFill>
              </a:rPr>
              <a:t>To do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55411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Solibri Rulesets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To update footer go to; Insert Tab &gt; Header &amp; Footer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2AE7C-385F-410A-8EBB-210033528786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637501" y="1484784"/>
            <a:ext cx="8391936" cy="119918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1463" indent="-2714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268288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8038" indent="-2698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And all of these data checks can be fed to Power Bi too</a:t>
            </a:r>
          </a:p>
          <a:p>
            <a:endParaRPr lang="en-GB" dirty="0" smtClean="0"/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637501" y="1963894"/>
            <a:ext cx="8391936" cy="119918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1463" indent="-2714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268288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8038" indent="-2698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Trustworthy, easy, repeatable, trackable and presentable checks.</a:t>
            </a:r>
          </a:p>
          <a:p>
            <a:endParaRPr lang="en-GB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112" t="2402"/>
          <a:stretch/>
        </p:blipFill>
        <p:spPr>
          <a:xfrm>
            <a:off x="1115616" y="3068960"/>
            <a:ext cx="6407696" cy="2925528"/>
          </a:xfrm>
          <a:prstGeom prst="rect">
            <a:avLst/>
          </a:prstGeom>
        </p:spPr>
      </p:pic>
      <p:sp>
        <p:nvSpPr>
          <p:cNvPr id="9" name="Text Placeholder 4"/>
          <p:cNvSpPr txBox="1">
            <a:spLocks/>
          </p:cNvSpPr>
          <p:nvPr/>
        </p:nvSpPr>
        <p:spPr>
          <a:xfrm>
            <a:off x="637501" y="2395678"/>
            <a:ext cx="8391936" cy="119918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1463" indent="-2714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268288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8038" indent="-2698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In client friendly graphs</a:t>
            </a:r>
          </a:p>
          <a:p>
            <a:endParaRPr lang="en-GB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2779943"/>
            <a:ext cx="5652120" cy="319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98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Solibri Rulesets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To update footer go to; Insert Tab &gt; Header &amp; Footer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2AE7C-385F-410A-8EBB-210033528786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13" name="Text Placeholder 4"/>
          <p:cNvSpPr txBox="1">
            <a:spLocks/>
          </p:cNvSpPr>
          <p:nvPr/>
        </p:nvSpPr>
        <p:spPr>
          <a:xfrm>
            <a:off x="583967" y="1525991"/>
            <a:ext cx="7788487" cy="28803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1463" indent="-2714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268288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8038" indent="-2698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Clash detection.</a:t>
            </a:r>
            <a:endParaRPr lang="en-GB" dirty="0"/>
          </a:p>
        </p:txBody>
      </p:sp>
      <p:sp>
        <p:nvSpPr>
          <p:cNvPr id="20" name="Text Placeholder 4"/>
          <p:cNvSpPr txBox="1">
            <a:spLocks/>
          </p:cNvSpPr>
          <p:nvPr/>
        </p:nvSpPr>
        <p:spPr>
          <a:xfrm>
            <a:off x="2555776" y="1525991"/>
            <a:ext cx="7788487" cy="28803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1463" indent="-2714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268288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8038" indent="-2698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Is this </a:t>
            </a:r>
            <a:r>
              <a:rPr lang="en-GB" dirty="0" smtClean="0">
                <a:solidFill>
                  <a:srgbClr val="FF0000"/>
                </a:solidFill>
              </a:rPr>
              <a:t>thing</a:t>
            </a:r>
            <a:r>
              <a:rPr lang="en-GB" dirty="0" smtClean="0"/>
              <a:t> touching that </a:t>
            </a:r>
            <a:r>
              <a:rPr lang="en-GB" dirty="0" smtClean="0">
                <a:solidFill>
                  <a:srgbClr val="00B050"/>
                </a:solidFill>
              </a:rPr>
              <a:t>thing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22" name="Text Placeholder 4"/>
          <p:cNvSpPr txBox="1">
            <a:spLocks/>
          </p:cNvSpPr>
          <p:nvPr/>
        </p:nvSpPr>
        <p:spPr>
          <a:xfrm>
            <a:off x="583967" y="1901431"/>
            <a:ext cx="7788487" cy="28803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1463" indent="-2714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268288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8038" indent="-2698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The best way is the easiest way and the most easily repeatable way</a:t>
            </a:r>
            <a:endParaRPr lang="en-GB" dirty="0"/>
          </a:p>
        </p:txBody>
      </p:sp>
      <p:sp>
        <p:nvSpPr>
          <p:cNvPr id="23" name="Text Placeholder 4"/>
          <p:cNvSpPr txBox="1">
            <a:spLocks/>
          </p:cNvSpPr>
          <p:nvPr/>
        </p:nvSpPr>
        <p:spPr>
          <a:xfrm>
            <a:off x="611188" y="3208402"/>
            <a:ext cx="1755785" cy="28803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1463" indent="-2714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268288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8038" indent="-2698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Archi Vs Archi</a:t>
            </a:r>
          </a:p>
        </p:txBody>
      </p:sp>
      <p:sp>
        <p:nvSpPr>
          <p:cNvPr id="24" name="Text Placeholder 4"/>
          <p:cNvSpPr txBox="1">
            <a:spLocks/>
          </p:cNvSpPr>
          <p:nvPr/>
        </p:nvSpPr>
        <p:spPr>
          <a:xfrm>
            <a:off x="611188" y="3496434"/>
            <a:ext cx="2763897" cy="28803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1463" indent="-2714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268288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8038" indent="-2698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Structural Vs Structural</a:t>
            </a:r>
          </a:p>
        </p:txBody>
      </p:sp>
      <p:sp>
        <p:nvSpPr>
          <p:cNvPr id="25" name="Text Placeholder 4"/>
          <p:cNvSpPr txBox="1">
            <a:spLocks/>
          </p:cNvSpPr>
          <p:nvPr/>
        </p:nvSpPr>
        <p:spPr>
          <a:xfrm>
            <a:off x="607540" y="3784466"/>
            <a:ext cx="1471401" cy="28803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1463" indent="-2714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268288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8038" indent="-2698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MEP Vs MEP</a:t>
            </a:r>
          </a:p>
        </p:txBody>
      </p:sp>
      <p:sp>
        <p:nvSpPr>
          <p:cNvPr id="26" name="Text Placeholder 4"/>
          <p:cNvSpPr txBox="1">
            <a:spLocks/>
          </p:cNvSpPr>
          <p:nvPr/>
        </p:nvSpPr>
        <p:spPr>
          <a:xfrm>
            <a:off x="607540" y="4072498"/>
            <a:ext cx="2911562" cy="28803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1463" indent="-2714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268288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8038" indent="-2698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Landscape Vs Landscape</a:t>
            </a:r>
          </a:p>
        </p:txBody>
      </p:sp>
      <p:sp>
        <p:nvSpPr>
          <p:cNvPr id="27" name="Text Placeholder 4"/>
          <p:cNvSpPr txBox="1">
            <a:spLocks/>
          </p:cNvSpPr>
          <p:nvPr/>
        </p:nvSpPr>
        <p:spPr>
          <a:xfrm>
            <a:off x="5364087" y="2613490"/>
            <a:ext cx="2088232" cy="408844"/>
          </a:xfrm>
          <a:prstGeom prst="rect">
            <a:avLst/>
          </a:prstGeom>
        </p:spPr>
        <p:txBody>
          <a:bodyPr vert="horz" lIns="0" tIns="0" rIns="0" bIns="0" rtlCol="0">
            <a:normAutofit fontScale="92500"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1463" indent="-2714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268288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8038" indent="-2698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Archi Vs Structural</a:t>
            </a:r>
          </a:p>
        </p:txBody>
      </p:sp>
      <p:sp>
        <p:nvSpPr>
          <p:cNvPr id="28" name="Text Placeholder 4"/>
          <p:cNvSpPr txBox="1">
            <a:spLocks/>
          </p:cNvSpPr>
          <p:nvPr/>
        </p:nvSpPr>
        <p:spPr>
          <a:xfrm>
            <a:off x="5364087" y="2879722"/>
            <a:ext cx="2088232" cy="40884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1463" indent="-2714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268288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8038" indent="-2698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Archi Vs MEP</a:t>
            </a:r>
          </a:p>
        </p:txBody>
      </p:sp>
      <p:sp>
        <p:nvSpPr>
          <p:cNvPr id="29" name="Text Placeholder 4"/>
          <p:cNvSpPr txBox="1">
            <a:spLocks/>
          </p:cNvSpPr>
          <p:nvPr/>
        </p:nvSpPr>
        <p:spPr>
          <a:xfrm>
            <a:off x="5364087" y="3167754"/>
            <a:ext cx="2088232" cy="408844"/>
          </a:xfrm>
          <a:prstGeom prst="rect">
            <a:avLst/>
          </a:prstGeom>
        </p:spPr>
        <p:txBody>
          <a:bodyPr vert="horz" lIns="0" tIns="0" rIns="0" bIns="0" rtlCol="0">
            <a:normAutofit fontScale="92500"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1463" indent="-2714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268288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8038" indent="-2698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Archi Vs Landscape</a:t>
            </a:r>
          </a:p>
        </p:txBody>
      </p:sp>
      <p:sp>
        <p:nvSpPr>
          <p:cNvPr id="30" name="Text Placeholder 4"/>
          <p:cNvSpPr txBox="1">
            <a:spLocks/>
          </p:cNvSpPr>
          <p:nvPr/>
        </p:nvSpPr>
        <p:spPr>
          <a:xfrm>
            <a:off x="5364088" y="4091908"/>
            <a:ext cx="2763897" cy="28803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1463" indent="-2714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268288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8038" indent="-2698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Structural Vs MEP</a:t>
            </a:r>
          </a:p>
        </p:txBody>
      </p:sp>
      <p:sp>
        <p:nvSpPr>
          <p:cNvPr id="31" name="Text Placeholder 4"/>
          <p:cNvSpPr txBox="1">
            <a:spLocks/>
          </p:cNvSpPr>
          <p:nvPr/>
        </p:nvSpPr>
        <p:spPr>
          <a:xfrm>
            <a:off x="5364087" y="4349931"/>
            <a:ext cx="2763897" cy="288032"/>
          </a:xfrm>
          <a:prstGeom prst="rect">
            <a:avLst/>
          </a:prstGeom>
        </p:spPr>
        <p:txBody>
          <a:bodyPr vert="horz" lIns="0" tIns="0" rIns="0" bIns="0" rtlCol="0">
            <a:normAutofit fontScale="92500"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1463" indent="-2714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268288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8038" indent="-2698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Structural Vs Landscape</a:t>
            </a:r>
          </a:p>
        </p:txBody>
      </p:sp>
      <p:sp>
        <p:nvSpPr>
          <p:cNvPr id="32" name="Text Placeholder 4"/>
          <p:cNvSpPr txBox="1">
            <a:spLocks/>
          </p:cNvSpPr>
          <p:nvPr/>
        </p:nvSpPr>
        <p:spPr>
          <a:xfrm>
            <a:off x="5364088" y="5497836"/>
            <a:ext cx="2911562" cy="28803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1463" indent="-2714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268288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8038" indent="-2698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Landscape Vs MEP</a:t>
            </a:r>
          </a:p>
        </p:txBody>
      </p:sp>
    </p:spTree>
    <p:extLst>
      <p:ext uri="{BB962C8B-B14F-4D97-AF65-F5344CB8AC3E}">
        <p14:creationId xmlns:p14="http://schemas.microsoft.com/office/powerpoint/2010/main" val="371570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81" y="1844824"/>
            <a:ext cx="8604448" cy="30649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Solibri Rulesets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To update footer go to; Insert Tab &gt; Header &amp; Footer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2AE7C-385F-410A-8EBB-210033528786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13" name="Text Placeholder 4"/>
          <p:cNvSpPr txBox="1">
            <a:spLocks/>
          </p:cNvSpPr>
          <p:nvPr/>
        </p:nvSpPr>
        <p:spPr>
          <a:xfrm>
            <a:off x="179513" y="1412276"/>
            <a:ext cx="3960440" cy="28803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1463" indent="-2714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268288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8038" indent="-2698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So Archi Vs Archi is my first check</a:t>
            </a:r>
            <a:endParaRPr lang="en-GB" dirty="0"/>
          </a:p>
        </p:txBody>
      </p:sp>
      <p:sp>
        <p:nvSpPr>
          <p:cNvPr id="20" name="Text Placeholder 4"/>
          <p:cNvSpPr txBox="1">
            <a:spLocks/>
          </p:cNvSpPr>
          <p:nvPr/>
        </p:nvSpPr>
        <p:spPr>
          <a:xfrm>
            <a:off x="4283968" y="1416178"/>
            <a:ext cx="7788487" cy="28803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1463" indent="-2714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268288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8038" indent="-2698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The standard rule check is this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21" name="Text Placeholder 4"/>
          <p:cNvSpPr txBox="1">
            <a:spLocks/>
          </p:cNvSpPr>
          <p:nvPr/>
        </p:nvSpPr>
        <p:spPr>
          <a:xfrm>
            <a:off x="153581" y="5152916"/>
            <a:ext cx="7788487" cy="28803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1463" indent="-2714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268288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8038" indent="-2698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Exclude spaces and openings, and use </a:t>
            </a:r>
            <a:r>
              <a:rPr lang="en-GB" dirty="0" smtClean="0">
                <a:solidFill>
                  <a:srgbClr val="FF0000"/>
                </a:solidFill>
              </a:rPr>
              <a:t>25mm</a:t>
            </a:r>
            <a:r>
              <a:rPr lang="en-GB" dirty="0" smtClean="0"/>
              <a:t> </a:t>
            </a:r>
            <a:r>
              <a:rPr lang="en-GB" dirty="0" smtClean="0"/>
              <a:t>tolerance </a:t>
            </a:r>
            <a:r>
              <a:rPr lang="en-GB" dirty="0" smtClean="0">
                <a:solidFill>
                  <a:srgbClr val="FF0000"/>
                </a:solidFill>
              </a:rPr>
              <a:t>*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15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Solibri Rulesets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To update footer go to; Insert Tab &gt; Header &amp; Footer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2AE7C-385F-410A-8EBB-210033528786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20" name="Text Placeholder 4"/>
          <p:cNvSpPr txBox="1">
            <a:spLocks/>
          </p:cNvSpPr>
          <p:nvPr/>
        </p:nvSpPr>
        <p:spPr>
          <a:xfrm>
            <a:off x="398482" y="1523981"/>
            <a:ext cx="7788487" cy="28803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1463" indent="-2714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268288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8038" indent="-2698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But my report gives me useless data</a:t>
            </a:r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812013"/>
            <a:ext cx="8712968" cy="3010961"/>
          </a:xfrm>
          <a:prstGeom prst="rect">
            <a:avLst/>
          </a:prstGeom>
        </p:spPr>
      </p:pic>
      <p:sp>
        <p:nvSpPr>
          <p:cNvPr id="9" name="Text Placeholder 4"/>
          <p:cNvSpPr txBox="1">
            <a:spLocks/>
          </p:cNvSpPr>
          <p:nvPr/>
        </p:nvSpPr>
        <p:spPr>
          <a:xfrm>
            <a:off x="179512" y="4918075"/>
            <a:ext cx="2808312" cy="28803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1463" indent="-2714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268288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8038" indent="-2698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Its just overall numbers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179512" y="5317222"/>
            <a:ext cx="3240360" cy="4313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1463" indent="-2714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268288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8038" indent="-2698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It doesn’t tell me anything</a:t>
            </a:r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45189" t="43322" r="43178" b="1006"/>
          <a:stretch/>
        </p:blipFill>
        <p:spPr>
          <a:xfrm>
            <a:off x="6516216" y="2708920"/>
            <a:ext cx="1872209" cy="3096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214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Solibri Rulesets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To update footer go to; Insert Tab &gt; Header &amp; Footer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2AE7C-385F-410A-8EBB-210033528786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23" name="Text Placeholder 4"/>
          <p:cNvSpPr txBox="1">
            <a:spLocks/>
          </p:cNvSpPr>
          <p:nvPr/>
        </p:nvSpPr>
        <p:spPr>
          <a:xfrm>
            <a:off x="359532" y="1484784"/>
            <a:ext cx="5688632" cy="13681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1463" indent="-2714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268288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8038" indent="-2698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There has to be a better way to do Archi Vs Archi</a:t>
            </a:r>
          </a:p>
        </p:txBody>
      </p:sp>
      <p:sp>
        <p:nvSpPr>
          <p:cNvPr id="18" name="Text Placeholder 4"/>
          <p:cNvSpPr txBox="1">
            <a:spLocks/>
          </p:cNvSpPr>
          <p:nvPr/>
        </p:nvSpPr>
        <p:spPr>
          <a:xfrm>
            <a:off x="359532" y="2801546"/>
            <a:ext cx="5328592" cy="68084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1463" indent="-2714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268288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8038" indent="-2698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Looking at the Archi component list there are 19 components I care about.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1412776"/>
            <a:ext cx="2886075" cy="4743450"/>
          </a:xfrm>
          <a:prstGeom prst="rect">
            <a:avLst/>
          </a:prstGeom>
        </p:spPr>
      </p:pic>
      <p:sp>
        <p:nvSpPr>
          <p:cNvPr id="21" name="Text Placeholder 4"/>
          <p:cNvSpPr txBox="1">
            <a:spLocks/>
          </p:cNvSpPr>
          <p:nvPr/>
        </p:nvSpPr>
        <p:spPr>
          <a:xfrm>
            <a:off x="354142" y="3944382"/>
            <a:ext cx="5328592" cy="68084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1463" indent="-2714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268288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8038" indent="-2698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Excluding ‘Opening’ and ‘Space’.</a:t>
            </a:r>
          </a:p>
        </p:txBody>
      </p:sp>
      <p:sp>
        <p:nvSpPr>
          <p:cNvPr id="33" name="Text Placeholder 4"/>
          <p:cNvSpPr txBox="1">
            <a:spLocks/>
          </p:cNvSpPr>
          <p:nvPr/>
        </p:nvSpPr>
        <p:spPr>
          <a:xfrm>
            <a:off x="354142" y="4869160"/>
            <a:ext cx="5328592" cy="68084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1463" indent="-2714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268288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8038" indent="-2698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If I spent some time breaking down the rules then would I have usable data</a:t>
            </a:r>
          </a:p>
        </p:txBody>
      </p:sp>
    </p:spTree>
    <p:extLst>
      <p:ext uri="{BB962C8B-B14F-4D97-AF65-F5344CB8AC3E}">
        <p14:creationId xmlns:p14="http://schemas.microsoft.com/office/powerpoint/2010/main" val="299969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Solibri Rulesets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To update footer go to; Insert Tab &gt; Header &amp; Footer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2AE7C-385F-410A-8EBB-210033528786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23" name="Text Placeholder 4"/>
          <p:cNvSpPr txBox="1">
            <a:spLocks/>
          </p:cNvSpPr>
          <p:nvPr/>
        </p:nvSpPr>
        <p:spPr>
          <a:xfrm>
            <a:off x="359532" y="1484784"/>
            <a:ext cx="4932548" cy="7200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1463" indent="-2714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268288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8038" indent="-2698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Every component against every other component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1412776"/>
            <a:ext cx="3600400" cy="4741067"/>
          </a:xfrm>
          <a:prstGeom prst="rect">
            <a:avLst/>
          </a:prstGeom>
        </p:spPr>
      </p:pic>
      <p:sp>
        <p:nvSpPr>
          <p:cNvPr id="12" name="Text Placeholder 4"/>
          <p:cNvSpPr txBox="1">
            <a:spLocks/>
          </p:cNvSpPr>
          <p:nvPr/>
        </p:nvSpPr>
        <p:spPr>
          <a:xfrm>
            <a:off x="359532" y="2081279"/>
            <a:ext cx="4932548" cy="64980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1463" indent="-2714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268288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8038" indent="-2698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Formatted to exclude duplicates by just removing them. No exclusions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616286"/>
            <a:ext cx="8928992" cy="3493413"/>
          </a:xfrm>
          <a:prstGeom prst="rect">
            <a:avLst/>
          </a:prstGeom>
        </p:spPr>
      </p:pic>
      <p:sp>
        <p:nvSpPr>
          <p:cNvPr id="11" name="Text Placeholder 4"/>
          <p:cNvSpPr txBox="1">
            <a:spLocks/>
          </p:cNvSpPr>
          <p:nvPr/>
        </p:nvSpPr>
        <p:spPr>
          <a:xfrm>
            <a:off x="4788024" y="5065055"/>
            <a:ext cx="4032448" cy="13681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1463" indent="-2714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268288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8038" indent="-2698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My report should look a little different now</a:t>
            </a:r>
          </a:p>
        </p:txBody>
      </p:sp>
    </p:spTree>
    <p:extLst>
      <p:ext uri="{BB962C8B-B14F-4D97-AF65-F5344CB8AC3E}">
        <p14:creationId xmlns:p14="http://schemas.microsoft.com/office/powerpoint/2010/main" val="428718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2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Solibri Rulesets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To update footer go to; Insert Tab &gt; Header &amp; Footer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2AE7C-385F-410A-8EBB-210033528786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23" name="Text Placeholder 4"/>
          <p:cNvSpPr txBox="1">
            <a:spLocks/>
          </p:cNvSpPr>
          <p:nvPr/>
        </p:nvSpPr>
        <p:spPr>
          <a:xfrm>
            <a:off x="212104" y="2852936"/>
            <a:ext cx="2448272" cy="86409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1463" indent="-2714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268288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8038" indent="-2698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I now have a component by component report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1412776"/>
            <a:ext cx="6300192" cy="467422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860032" y="4221088"/>
            <a:ext cx="2304256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err="1" smtClean="0"/>
          </a:p>
        </p:txBody>
      </p:sp>
      <p:sp>
        <p:nvSpPr>
          <p:cNvPr id="15" name="Rectangle 14"/>
          <p:cNvSpPr/>
          <p:nvPr/>
        </p:nvSpPr>
        <p:spPr>
          <a:xfrm>
            <a:off x="4860032" y="3501008"/>
            <a:ext cx="230425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err="1" smtClean="0"/>
          </a:p>
        </p:txBody>
      </p:sp>
      <p:sp>
        <p:nvSpPr>
          <p:cNvPr id="17" name="Text Placeholder 4"/>
          <p:cNvSpPr txBox="1">
            <a:spLocks/>
          </p:cNvSpPr>
          <p:nvPr/>
        </p:nvSpPr>
        <p:spPr>
          <a:xfrm>
            <a:off x="251520" y="1484784"/>
            <a:ext cx="2448272" cy="86409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1463" indent="-2714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268288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8038" indent="-2698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And it does……</a:t>
            </a:r>
          </a:p>
        </p:txBody>
      </p:sp>
      <p:sp>
        <p:nvSpPr>
          <p:cNvPr id="18" name="Text Placeholder 4"/>
          <p:cNvSpPr txBox="1">
            <a:spLocks/>
          </p:cNvSpPr>
          <p:nvPr/>
        </p:nvSpPr>
        <p:spPr>
          <a:xfrm>
            <a:off x="245259" y="4509120"/>
            <a:ext cx="2448272" cy="86409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1463" indent="-2714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268288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8038" indent="-2698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Which is handy if I want to communicate</a:t>
            </a:r>
          </a:p>
        </p:txBody>
      </p:sp>
    </p:spTree>
    <p:extLst>
      <p:ext uri="{BB962C8B-B14F-4D97-AF65-F5344CB8AC3E}">
        <p14:creationId xmlns:p14="http://schemas.microsoft.com/office/powerpoint/2010/main" val="263528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3" grpId="0" animBg="1"/>
      <p:bldP spid="15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Solibri Rulesets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To update footer go to; Insert Tab &gt; Header &amp; Footer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2AE7C-385F-410A-8EBB-210033528786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23" name="Text Placeholder 4"/>
          <p:cNvSpPr txBox="1">
            <a:spLocks/>
          </p:cNvSpPr>
          <p:nvPr/>
        </p:nvSpPr>
        <p:spPr>
          <a:xfrm>
            <a:off x="251520" y="1484784"/>
            <a:ext cx="2016224" cy="12241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1463" indent="-2714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268288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8038" indent="-2698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Plug this detailed data into Power Bi and the data can tell a story</a:t>
            </a:r>
          </a:p>
        </p:txBody>
      </p:sp>
      <p:sp>
        <p:nvSpPr>
          <p:cNvPr id="17" name="Text Placeholder 4"/>
          <p:cNvSpPr txBox="1">
            <a:spLocks/>
          </p:cNvSpPr>
          <p:nvPr/>
        </p:nvSpPr>
        <p:spPr>
          <a:xfrm>
            <a:off x="499334" y="5345898"/>
            <a:ext cx="8177121" cy="67539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1463" indent="-2714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268288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8038" indent="-2698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The client doesn’t care about numbers. They want to be informed. What, when, who, why. How do we address the trend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8964967"/>
              </p:ext>
            </p:extLst>
          </p:nvPr>
        </p:nvGraphicFramePr>
        <p:xfrm>
          <a:off x="2844181" y="1510843"/>
          <a:ext cx="5688632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699542"/>
              </p:ext>
            </p:extLst>
          </p:nvPr>
        </p:nvGraphicFramePr>
        <p:xfrm>
          <a:off x="2844181" y="1510843"/>
          <a:ext cx="5688632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7405115"/>
              </p:ext>
            </p:extLst>
          </p:nvPr>
        </p:nvGraphicFramePr>
        <p:xfrm>
          <a:off x="2844181" y="1508690"/>
          <a:ext cx="5688632" cy="3598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1211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7" grpId="0"/>
      <p:bldGraphic spid="12" grpId="0">
        <p:bldAsOne/>
      </p:bldGraphic>
      <p:bldGraphic spid="13" grpId="0">
        <p:bldAsOne/>
      </p:bldGraphic>
      <p:bldGraphic spid="15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Turntown">
      <a:dk1>
        <a:sysClr val="windowText" lastClr="000000"/>
      </a:dk1>
      <a:lt1>
        <a:sysClr val="window" lastClr="FFFFFF"/>
      </a:lt1>
      <a:dk2>
        <a:srgbClr val="5E6A71"/>
      </a:dk2>
      <a:lt2>
        <a:srgbClr val="FFFFFF"/>
      </a:lt2>
      <a:accent1>
        <a:srgbClr val="1E4479"/>
      </a:accent1>
      <a:accent2>
        <a:srgbClr val="009FDA"/>
      </a:accent2>
      <a:accent3>
        <a:srgbClr val="5E6A71"/>
      </a:accent3>
      <a:accent4>
        <a:srgbClr val="9EA6AA"/>
      </a:accent4>
      <a:accent5>
        <a:srgbClr val="D55C17"/>
      </a:accent5>
      <a:accent6>
        <a:srgbClr val="69BE28"/>
      </a:accent6>
      <a:hlink>
        <a:srgbClr val="0000FF"/>
      </a:hlink>
      <a:folHlink>
        <a:srgbClr val="800080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sz="12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896E7378-0BB0-4610-8831-280BC54BC9DE}" vid="{5467A1FE-33CE-4BC4-99F3-6D0B1939B6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450</TotalTime>
  <Words>975</Words>
  <Application>Microsoft Office PowerPoint</Application>
  <PresentationFormat>On-screen Show (4:3)</PresentationFormat>
  <Paragraphs>166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Verdana</vt:lpstr>
      <vt:lpstr>Office Theme</vt:lpstr>
      <vt:lpstr>Solibri Rulesets</vt:lpstr>
      <vt:lpstr>Solibri Rulesets</vt:lpstr>
      <vt:lpstr>Solibri Rulesets</vt:lpstr>
      <vt:lpstr>Solibri Rulesets</vt:lpstr>
      <vt:lpstr>Solibri Rulesets</vt:lpstr>
      <vt:lpstr>Solibri Rulesets</vt:lpstr>
      <vt:lpstr>Solibri Rulesets</vt:lpstr>
      <vt:lpstr>Solibri Rulesets</vt:lpstr>
      <vt:lpstr>Solibri Rulesets</vt:lpstr>
      <vt:lpstr>Solibri Rulesets</vt:lpstr>
      <vt:lpstr>Solibri Rulesets</vt:lpstr>
      <vt:lpstr>Solibri Rulesets</vt:lpstr>
      <vt:lpstr>Solibri Rulesets</vt:lpstr>
      <vt:lpstr>Solibri Rulesets</vt:lpstr>
      <vt:lpstr>Solibri Rulesets</vt:lpstr>
      <vt:lpstr>Solibri Rulesets</vt:lpstr>
      <vt:lpstr>Solibri Rulesets</vt:lpstr>
      <vt:lpstr>Solibri Rulesets</vt:lpstr>
      <vt:lpstr>Solibri Rulesets</vt:lpstr>
      <vt:lpstr>Solibri Rulesets</vt:lpstr>
      <vt:lpstr>Solibri Rulesets</vt:lpstr>
      <vt:lpstr>Solibri Rulesets</vt:lpstr>
      <vt:lpstr>Solibri Rulesets</vt:lpstr>
      <vt:lpstr>Solibri Rulesets</vt:lpstr>
    </vt:vector>
  </TitlesOfParts>
  <Company>Turner &amp; Townsend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Solibri Rulesets</dc:title>
  <dc:creator>John Dillon</dc:creator>
  <cp:lastModifiedBy>John Dillon</cp:lastModifiedBy>
  <cp:revision>32</cp:revision>
  <dcterms:created xsi:type="dcterms:W3CDTF">2019-02-21T14:03:13Z</dcterms:created>
  <dcterms:modified xsi:type="dcterms:W3CDTF">2019-02-22T13:42:45Z</dcterms:modified>
</cp:coreProperties>
</file>